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308" r:id="rId4"/>
    <p:sldId id="265" r:id="rId5"/>
    <p:sldId id="309" r:id="rId6"/>
    <p:sldId id="267" r:id="rId7"/>
    <p:sldId id="268" r:id="rId8"/>
    <p:sldId id="269" r:id="rId9"/>
    <p:sldId id="311" r:id="rId10"/>
    <p:sldId id="310" r:id="rId11"/>
    <p:sldId id="306" r:id="rId12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660"/>
  </p:normalViewPr>
  <p:slideViewPr>
    <p:cSldViewPr>
      <p:cViewPr varScale="1">
        <p:scale>
          <a:sx n="78" d="100"/>
          <a:sy n="78" d="100"/>
        </p:scale>
        <p:origin x="120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esh Selvakumar" userId="2a1b48795d332c11" providerId="LiveId" clId="{2156E76E-F0DB-408E-B8BB-18607B163914}"/>
    <pc:docChg chg="custSel modSld sldOrd">
      <pc:chgData name="Kumaresh Selvakumar" userId="2a1b48795d332c11" providerId="LiveId" clId="{2156E76E-F0DB-408E-B8BB-18607B163914}" dt="2024-05-13T01:16:19.004" v="3" actId="1076"/>
      <pc:docMkLst>
        <pc:docMk/>
      </pc:docMkLst>
      <pc:sldChg chg="delSp modSp mod ord">
        <pc:chgData name="Kumaresh Selvakumar" userId="2a1b48795d332c11" providerId="LiveId" clId="{2156E76E-F0DB-408E-B8BB-18607B163914}" dt="2024-05-13T01:16:19.004" v="3" actId="1076"/>
        <pc:sldMkLst>
          <pc:docMk/>
          <pc:sldMk cId="1094753989" sldId="310"/>
        </pc:sldMkLst>
        <pc:spChg chg="del">
          <ac:chgData name="Kumaresh Selvakumar" userId="2a1b48795d332c11" providerId="LiveId" clId="{2156E76E-F0DB-408E-B8BB-18607B163914}" dt="2024-05-13T01:16:16.156" v="2" actId="478"/>
          <ac:spMkLst>
            <pc:docMk/>
            <pc:sldMk cId="1094753989" sldId="310"/>
            <ac:spMk id="5" creationId="{1A3BB928-891B-4277-93CE-D0A2B96E964F}"/>
          </ac:spMkLst>
        </pc:spChg>
        <pc:picChg chg="mod">
          <ac:chgData name="Kumaresh Selvakumar" userId="2a1b48795d332c11" providerId="LiveId" clId="{2156E76E-F0DB-408E-B8BB-18607B163914}" dt="2024-05-13T01:16:19.004" v="3" actId="1076"/>
          <ac:picMkLst>
            <pc:docMk/>
            <pc:sldMk cId="1094753989" sldId="310"/>
            <ac:picMk id="3" creationId="{40B62833-6B13-4C3D-8832-718A00E952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7770D-34C2-4E8B-9228-CA7ACA312C09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11356-74C5-4A58-AA0E-8B2E400078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9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11356-74C5-4A58-AA0E-8B2E400078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23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32323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30303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32323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32323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0644" y="3086100"/>
            <a:ext cx="10994390" cy="3337560"/>
          </a:xfrm>
          <a:custGeom>
            <a:avLst/>
            <a:gdLst/>
            <a:ahLst/>
            <a:cxnLst/>
            <a:rect l="l" t="t" r="r" b="b"/>
            <a:pathLst>
              <a:path w="10994390" h="3337560">
                <a:moveTo>
                  <a:pt x="10994136" y="0"/>
                </a:moveTo>
                <a:lnTo>
                  <a:pt x="0" y="0"/>
                </a:lnTo>
                <a:lnTo>
                  <a:pt x="0" y="3337560"/>
                </a:lnTo>
                <a:lnTo>
                  <a:pt x="10994136" y="3337560"/>
                </a:lnTo>
                <a:lnTo>
                  <a:pt x="10994136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9728" y="4564380"/>
            <a:ext cx="1015365" cy="381000"/>
          </a:xfrm>
          <a:custGeom>
            <a:avLst/>
            <a:gdLst/>
            <a:ahLst/>
            <a:cxnLst/>
            <a:rect l="l" t="t" r="r" b="b"/>
            <a:pathLst>
              <a:path w="1015365" h="381000">
                <a:moveTo>
                  <a:pt x="1014984" y="0"/>
                </a:moveTo>
                <a:lnTo>
                  <a:pt x="0" y="0"/>
                </a:lnTo>
                <a:lnTo>
                  <a:pt x="0" y="381000"/>
                </a:lnTo>
                <a:lnTo>
                  <a:pt x="1014984" y="381000"/>
                </a:lnTo>
                <a:lnTo>
                  <a:pt x="101498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06195"/>
            <a:ext cx="454659" cy="363220"/>
          </a:xfrm>
          <a:custGeom>
            <a:avLst/>
            <a:gdLst/>
            <a:ahLst/>
            <a:cxnLst/>
            <a:rect l="l" t="t" r="r" b="b"/>
            <a:pathLst>
              <a:path w="454659" h="363219">
                <a:moveTo>
                  <a:pt x="454152" y="0"/>
                </a:moveTo>
                <a:lnTo>
                  <a:pt x="0" y="0"/>
                </a:lnTo>
                <a:lnTo>
                  <a:pt x="0" y="362712"/>
                </a:lnTo>
                <a:lnTo>
                  <a:pt x="454152" y="362712"/>
                </a:lnTo>
                <a:lnTo>
                  <a:pt x="45415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1868" y="734948"/>
            <a:ext cx="527367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32323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111" y="1244499"/>
            <a:ext cx="7259320" cy="401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30303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82069" y="6363625"/>
            <a:ext cx="561340" cy="496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04040"/>
                </a:solidFill>
                <a:latin typeface="Franklin Gothic Medium"/>
                <a:cs typeface="Franklin Gothic Medium"/>
              </a:defRPr>
            </a:lvl1pPr>
          </a:lstStyle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169" y="3080766"/>
            <a:ext cx="10578465" cy="0"/>
          </a:xfrm>
          <a:custGeom>
            <a:avLst/>
            <a:gdLst/>
            <a:ahLst/>
            <a:cxnLst/>
            <a:rect l="l" t="t" r="r" b="b"/>
            <a:pathLst>
              <a:path w="10578465">
                <a:moveTo>
                  <a:pt x="0" y="0"/>
                </a:moveTo>
                <a:lnTo>
                  <a:pt x="10578211" y="0"/>
                </a:lnTo>
              </a:path>
            </a:pathLst>
          </a:custGeom>
          <a:ln w="35052">
            <a:solidFill>
              <a:srgbClr val="3964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7301" y="2163977"/>
            <a:ext cx="922020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spc="-45" dirty="0">
                <a:solidFill>
                  <a:srgbClr val="404040"/>
                </a:solidFill>
                <a:latin typeface="Times New Roman"/>
                <a:cs typeface="Times New Roman"/>
              </a:rPr>
              <a:t>Aerothermochemistry and Combustion</a:t>
            </a:r>
            <a:br>
              <a:rPr lang="en-US" sz="4800" spc="-45" dirty="0">
                <a:solidFill>
                  <a:srgbClr val="404040"/>
                </a:solidFill>
                <a:latin typeface="Times New Roman"/>
                <a:cs typeface="Times New Roman"/>
              </a:rPr>
            </a:b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169" y="3592573"/>
            <a:ext cx="5571948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Arial MT"/>
                <a:cs typeface="Arial MT"/>
              </a:rPr>
              <a:t>Saleem Raza</a:t>
            </a:r>
            <a:endParaRPr sz="24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Jeonbuk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National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University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Department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Mechanical</a:t>
            </a:r>
            <a:r>
              <a:rPr lang="en-US" altLang="ko-KR" sz="2400" spc="-5" dirty="0">
                <a:latin typeface="Arial MT"/>
                <a:cs typeface="Arial MT"/>
              </a:rPr>
              <a:t> Design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Engineering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3947" y="70103"/>
            <a:ext cx="1143000" cy="1127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B20B5-9F9F-4748-A43B-F1EF907E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Validation</a:t>
            </a:r>
            <a:endParaRPr lang="ko-KR" altLang="en-US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E4FB56B9-76C5-4BF6-B729-146B096E134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9940" y="70103"/>
            <a:ext cx="1207007" cy="11902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B62833-6B13-4C3D-8832-718A00E9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357" y="1981200"/>
            <a:ext cx="5937286" cy="37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73600" y="0"/>
            <a:ext cx="7518400" cy="6858000"/>
            <a:chOff x="4674108" y="0"/>
            <a:chExt cx="7518400" cy="6858000"/>
          </a:xfrm>
        </p:grpSpPr>
        <p:sp>
          <p:nvSpPr>
            <p:cNvPr id="3" name="object 3"/>
            <p:cNvSpPr/>
            <p:nvPr/>
          </p:nvSpPr>
          <p:spPr>
            <a:xfrm>
              <a:off x="5216652" y="0"/>
              <a:ext cx="6975475" cy="6858000"/>
            </a:xfrm>
            <a:custGeom>
              <a:avLst/>
              <a:gdLst/>
              <a:ahLst/>
              <a:cxnLst/>
              <a:rect l="l" t="t" r="r" b="b"/>
              <a:pathLst>
                <a:path w="6975475" h="6858000">
                  <a:moveTo>
                    <a:pt x="697534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975348" y="6858000"/>
                  </a:lnTo>
                  <a:lnTo>
                    <a:pt x="697534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4674108" y="603504"/>
              <a:ext cx="1015365" cy="381000"/>
            </a:xfrm>
            <a:custGeom>
              <a:avLst/>
              <a:gdLst/>
              <a:ahLst/>
              <a:cxnLst/>
              <a:rect l="l" t="t" r="r" b="b"/>
              <a:pathLst>
                <a:path w="1015364" h="381000">
                  <a:moveTo>
                    <a:pt x="1014984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014984" y="381000"/>
                  </a:lnTo>
                  <a:lnTo>
                    <a:pt x="10149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631294" y="6282334"/>
            <a:ext cx="408306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2200" spc="-535" dirty="0">
                <a:solidFill>
                  <a:srgbClr val="404040"/>
                </a:solidFill>
                <a:latin typeface="Georgia"/>
                <a:cs typeface="Georgia"/>
              </a:rPr>
              <a:t>19 </a:t>
            </a:r>
            <a:endParaRPr sz="2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6188" y="528904"/>
            <a:ext cx="26873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40" dirty="0">
                <a:solidFill>
                  <a:srgbClr val="404040"/>
                </a:solidFill>
                <a:latin typeface="Times New Roman"/>
                <a:cs typeface="Times New Roman"/>
              </a:rPr>
              <a:t>THANK</a:t>
            </a:r>
            <a:r>
              <a:rPr sz="3400" spc="-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3400" spc="-50" dirty="0">
                <a:solidFill>
                  <a:srgbClr val="404040"/>
                </a:solidFill>
                <a:latin typeface="Times New Roman"/>
                <a:cs typeface="Times New Roman"/>
              </a:rPr>
              <a:t>YOU</a:t>
            </a:r>
            <a:endParaRPr sz="3400">
              <a:latin typeface="Times New Roman"/>
              <a:cs typeface="Times New Roman"/>
            </a:endParaRPr>
          </a:p>
        </p:txBody>
      </p:sp>
      <p:pic>
        <p:nvPicPr>
          <p:cNvPr id="9218" name="Picture 2" descr="영문적용">
            <a:extLst>
              <a:ext uri="{FF2B5EF4-FFF2-40B4-BE49-F238E27FC236}">
                <a16:creationId xmlns:a16="http://schemas.microsoft.com/office/drawing/2014/main" id="{FF6B7609-E710-4457-B63A-9B36B9C0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14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706373"/>
            <a:ext cx="5083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3030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spc="-5" dirty="0">
              <a:solidFill>
                <a:srgbClr val="3030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9940" y="70103"/>
            <a:ext cx="1207007" cy="11902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24385" y="6363625"/>
            <a:ext cx="31813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770"/>
              </a:lnSpc>
            </a:pPr>
            <a:fld id="{81D60167-4931-47E6-BA6A-407CBD079E47}" type="slidenum">
              <a:rPr sz="3200" spc="25" dirty="0">
                <a:solidFill>
                  <a:srgbClr val="404040"/>
                </a:solidFill>
                <a:latin typeface="Franklin Gothic Medium"/>
                <a:cs typeface="Franklin Gothic Medium"/>
              </a:rPr>
              <a:t>2</a:t>
            </a:fld>
            <a:endParaRPr sz="3200">
              <a:latin typeface="Franklin Gothic Medium"/>
              <a:cs typeface="Franklin Gothic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8AC02-1C4E-4A80-B132-929FC021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76" y="1676400"/>
            <a:ext cx="5781624" cy="40591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DEC96A-E4FA-4C15-A59B-C356E5345310}"/>
              </a:ext>
            </a:extLst>
          </p:cNvPr>
          <p:cNvSpPr/>
          <p:nvPr/>
        </p:nvSpPr>
        <p:spPr>
          <a:xfrm>
            <a:off x="609600" y="1803062"/>
            <a:ext cx="5638800" cy="3292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Silicon layer is an opaque and absorbent  material</a:t>
            </a:r>
          </a:p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A part of heat gained by the glass cover dissipates by convection to the ambient and radiation to the sky</a:t>
            </a:r>
          </a:p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The remaining energy is stored in the glass cover</a:t>
            </a:r>
            <a:endParaRPr lang="en-US" altLang="ko-KR" sz="2800" spc="-20" dirty="0">
              <a:solidFill>
                <a:srgbClr val="404040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B748C-E891-4121-B733-28C2FACD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68" y="734948"/>
            <a:ext cx="6745732" cy="553998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33BB53-77F1-45AA-9299-2A03D8ECBBFE}"/>
              </a:ext>
            </a:extLst>
          </p:cNvPr>
          <p:cNvSpPr/>
          <p:nvPr/>
        </p:nvSpPr>
        <p:spPr>
          <a:xfrm>
            <a:off x="1275334" y="1981200"/>
            <a:ext cx="5638800" cy="3467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For modeling melting process of phase change enthalpy-porosity technique is used</a:t>
            </a:r>
          </a:p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Mushy zone is modeled as a pseudo porous medium</a:t>
            </a:r>
          </a:p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The PCM density is modeled by </a:t>
            </a:r>
            <a:r>
              <a:rPr lang="en-US" altLang="ko-KR" sz="2000" spc="-20" dirty="0" err="1">
                <a:solidFill>
                  <a:srgbClr val="404040"/>
                </a:solidFill>
                <a:latin typeface="Arial MT"/>
                <a:cs typeface="Arial MT"/>
              </a:rPr>
              <a:t>Boussinesq</a:t>
            </a: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 approximation</a:t>
            </a:r>
          </a:p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endParaRPr lang="en-US" altLang="ko-KR" sz="2800" spc="-20" dirty="0">
              <a:solidFill>
                <a:srgbClr val="404040"/>
              </a:solidFill>
              <a:latin typeface="Arial MT"/>
              <a:cs typeface="Arial M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6D88EA-BD52-473D-A874-36C0178A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131" y="136044"/>
            <a:ext cx="1140051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4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706373"/>
            <a:ext cx="8630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Procedure</a:t>
            </a:r>
            <a:endParaRPr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9940" y="70103"/>
            <a:ext cx="1207007" cy="1190244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4</a:t>
            </a:fld>
            <a:endParaRPr spc="25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32D956-AFFE-4040-B753-13B87D203042}"/>
              </a:ext>
            </a:extLst>
          </p:cNvPr>
          <p:cNvSpPr/>
          <p:nvPr/>
        </p:nvSpPr>
        <p:spPr>
          <a:xfrm>
            <a:off x="838200" y="1714500"/>
            <a:ext cx="5715000" cy="3741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306705" algn="just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Two axis sun tracker is used for the PV-PCM system in this model, the PV panel is perpendicular to the direction of the solar radiation  at all times and heat flux has small  variation</a:t>
            </a:r>
          </a:p>
          <a:p>
            <a:pPr marL="318770" indent="-306705" algn="just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The PCM temperatures are calculated for a few specific points at Top, middle and bottom of the container</a:t>
            </a:r>
            <a:endParaRPr lang="en-US" altLang="ko-KR" sz="2800" spc="-20" dirty="0">
              <a:solidFill>
                <a:srgbClr val="404040"/>
              </a:solidFill>
              <a:latin typeface="Arial MT"/>
              <a:cs typeface="Arial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6FAA91-099F-40C5-A903-14AFFCFB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870736"/>
            <a:ext cx="4770783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28E5E-1709-4515-BB70-6EAEF4B2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EED1E7-E79F-4993-A20E-FE3A8650F887}"/>
              </a:ext>
            </a:extLst>
          </p:cNvPr>
          <p:cNvSpPr/>
          <p:nvPr/>
        </p:nvSpPr>
        <p:spPr>
          <a:xfrm>
            <a:off x="609600" y="1600200"/>
            <a:ext cx="6096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The PCM temperatures at the top for distances of 13mm and 26mm from PV </a:t>
            </a:r>
            <a:r>
              <a:rPr lang="en-US" altLang="ko-KR" sz="2000" spc="-20" dirty="0" err="1">
                <a:solidFill>
                  <a:srgbClr val="404040"/>
                </a:solidFill>
                <a:latin typeface="Arial MT"/>
                <a:cs typeface="Arial MT"/>
              </a:rPr>
              <a:t>pannel</a:t>
            </a:r>
            <a:endParaRPr lang="en-US" altLang="ko-KR" sz="2000" spc="-20" dirty="0">
              <a:solidFill>
                <a:srgbClr val="404040"/>
              </a:solidFill>
              <a:latin typeface="Arial MT"/>
              <a:cs typeface="Arial MT"/>
            </a:endParaRP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30D60F7F-8ED6-4E79-B32F-7A345CF258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9940" y="70103"/>
            <a:ext cx="1207007" cy="11902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5F9841-D855-4D5C-9257-F119430D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981200"/>
            <a:ext cx="4508074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9940" y="70103"/>
            <a:ext cx="1207007" cy="11902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1799" y="607476"/>
            <a:ext cx="10528402" cy="6528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8499"/>
              </a:lnSpc>
              <a:spcBef>
                <a:spcPts val="1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6</a:t>
            </a:fld>
            <a:endParaRPr spc="25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A97767-9934-4F68-9024-C21FD7CC070C}"/>
              </a:ext>
            </a:extLst>
          </p:cNvPr>
          <p:cNvSpPr/>
          <p:nvPr/>
        </p:nvSpPr>
        <p:spPr>
          <a:xfrm>
            <a:off x="1143000" y="1727252"/>
            <a:ext cx="6096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endParaRPr lang="en-US" altLang="ko-KR" spc="-20" dirty="0">
              <a:solidFill>
                <a:srgbClr val="404040"/>
              </a:solidFill>
              <a:latin typeface="Arial MT"/>
              <a:cs typeface="Arial M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842FF0-8503-4DE5-AD88-2B326F498BF3}"/>
              </a:ext>
            </a:extLst>
          </p:cNvPr>
          <p:cNvSpPr/>
          <p:nvPr/>
        </p:nvSpPr>
        <p:spPr>
          <a:xfrm>
            <a:off x="831799" y="1727252"/>
            <a:ext cx="571500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z="2000" spc="-20" dirty="0">
                <a:solidFill>
                  <a:srgbClr val="404040"/>
                </a:solidFill>
                <a:latin typeface="Arial MT"/>
                <a:cs typeface="Arial MT"/>
              </a:rPr>
              <a:t>The PCM temperatures for different distances from the PV </a:t>
            </a:r>
            <a:r>
              <a:rPr lang="en-US" altLang="ko-KR" sz="2000" spc="-20" dirty="0" err="1">
                <a:solidFill>
                  <a:srgbClr val="404040"/>
                </a:solidFill>
                <a:latin typeface="Arial MT"/>
                <a:cs typeface="Arial MT"/>
              </a:rPr>
              <a:t>pannel</a:t>
            </a:r>
            <a:endParaRPr lang="en-US" altLang="ko-KR" sz="2000" spc="-20" dirty="0">
              <a:solidFill>
                <a:srgbClr val="404040"/>
              </a:solidFill>
              <a:latin typeface="Arial MT"/>
              <a:cs typeface="Arial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D28D0-9918-4333-9DDD-B861A1E7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803" y="1727252"/>
            <a:ext cx="4892640" cy="31495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9940" y="70103"/>
            <a:ext cx="1207007" cy="11902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8923" y="691388"/>
            <a:ext cx="8630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7</a:t>
            </a:fld>
            <a:endParaRPr spc="25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3B2104-0D86-460B-8F42-0CA616DC88F8}"/>
              </a:ext>
            </a:extLst>
          </p:cNvPr>
          <p:cNvSpPr/>
          <p:nvPr/>
        </p:nvSpPr>
        <p:spPr>
          <a:xfrm>
            <a:off x="1219200" y="1524000"/>
            <a:ext cx="6096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8770" indent="-306705">
              <a:lnSpc>
                <a:spcPct val="150000"/>
              </a:lnSpc>
              <a:spcBef>
                <a:spcPts val="95"/>
              </a:spcBef>
              <a:buClr>
                <a:srgbClr val="4471C4"/>
              </a:buClr>
              <a:buSzPct val="91071"/>
              <a:buFont typeface="Wingdings"/>
              <a:buChar char=""/>
              <a:tabLst>
                <a:tab pos="319405" algn="l"/>
              </a:tabLst>
            </a:pPr>
            <a:r>
              <a:rPr lang="en-US" altLang="ko-KR" spc="-20" dirty="0">
                <a:solidFill>
                  <a:srgbClr val="404040"/>
                </a:solidFill>
                <a:latin typeface="Arial MT"/>
                <a:cs typeface="Arial MT"/>
              </a:rPr>
              <a:t>The temperature variation of PV panel with time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747E9-0497-4AA7-87A1-4172EFBD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060" y="2170022"/>
            <a:ext cx="6510009" cy="41622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9940" y="70103"/>
            <a:ext cx="1207007" cy="11902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8398" y="706373"/>
            <a:ext cx="86302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 Fraction</a:t>
            </a:r>
            <a:endParaRPr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770"/>
              </a:lnSpc>
            </a:pPr>
            <a:fld id="{81D60167-4931-47E6-BA6A-407CBD079E47}" type="slidenum">
              <a:rPr spc="25" dirty="0"/>
              <a:t>8</a:t>
            </a:fld>
            <a:endParaRPr spc="25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4EECC-E96C-4CC0-ABDC-3DB0BA0C5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57400"/>
            <a:ext cx="8863830" cy="31906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DC8C8DD-F506-4114-95CD-D02E677B18E1}"/>
              </a:ext>
            </a:extLst>
          </p:cNvPr>
          <p:cNvSpPr txBox="1">
            <a:spLocks/>
          </p:cNvSpPr>
          <p:nvPr/>
        </p:nvSpPr>
        <p:spPr>
          <a:xfrm>
            <a:off x="685800" y="685800"/>
            <a:ext cx="86302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1" i="0">
                <a:solidFill>
                  <a:srgbClr val="232323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Distribution</a:t>
            </a:r>
            <a:endParaRPr lang="en-US" kern="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B8C105-F2A6-4D7A-A69C-F413F1F1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60" y="1752600"/>
            <a:ext cx="8822080" cy="35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9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4889</TotalTime>
  <Words>194</Words>
  <Application>Microsoft Office PowerPoint</Application>
  <PresentationFormat>Widescreen</PresentationFormat>
  <Paragraphs>31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 MT</vt:lpstr>
      <vt:lpstr>Malgun Gothic</vt:lpstr>
      <vt:lpstr>Malgun Gothic</vt:lpstr>
      <vt:lpstr>Calibri</vt:lpstr>
      <vt:lpstr>Franklin Gothic Medium</vt:lpstr>
      <vt:lpstr>Georgia</vt:lpstr>
      <vt:lpstr>Times New Roman</vt:lpstr>
      <vt:lpstr>Wingdings</vt:lpstr>
      <vt:lpstr>Office Theme</vt:lpstr>
      <vt:lpstr>Aerothermochemistry and Combustion </vt:lpstr>
      <vt:lpstr>Methodology</vt:lpstr>
      <vt:lpstr>Methodology</vt:lpstr>
      <vt:lpstr>Numerical Procedure</vt:lpstr>
      <vt:lpstr>Results and discussion</vt:lpstr>
      <vt:lpstr>Result and Discussion</vt:lpstr>
      <vt:lpstr>Results and Discussion</vt:lpstr>
      <vt:lpstr>Liquid Fraction</vt:lpstr>
      <vt:lpstr>PowerPoint Presentation</vt:lpstr>
      <vt:lpstr>Experimental Validation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 </dc:title>
  <cp:lastModifiedBy>Kumaresh Selvakumar</cp:lastModifiedBy>
  <cp:revision>31</cp:revision>
  <dcterms:created xsi:type="dcterms:W3CDTF">2023-10-29T02:08:30Z</dcterms:created>
  <dcterms:modified xsi:type="dcterms:W3CDTF">2024-05-13T01:16:20Z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2023-10-29T00:00:00Z</vt:filetime>
  </property>
</Properties>
</file>